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78" r:id="rId25"/>
    <p:sldId id="257" r:id="rId26"/>
    <p:sldId id="258" r:id="rId27"/>
    <p:sldId id="259" r:id="rId2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EAFF-E3E7-4BE3-9102-48FB6CB85ACC}" type="datetimeFigureOut">
              <a:rPr lang="lt-LT" smtClean="0"/>
              <a:t>2015.11.26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B9ADB-5622-4B94-8F64-A9C08BB627C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274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lt-LT" altLang="lt-LT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FD965118-B4DB-4CFE-9767-9D1E549899ED}" type="slidenum">
              <a:rPr lang="en-US" altLang="lt-LT" smtClean="0"/>
              <a:pPr/>
              <a:t>16</a:t>
            </a:fld>
            <a:endParaRPr lang="en-US" altLang="lt-LT" smtClean="0"/>
          </a:p>
        </p:txBody>
      </p:sp>
    </p:spTree>
    <p:extLst>
      <p:ext uri="{BB962C8B-B14F-4D97-AF65-F5344CB8AC3E}">
        <p14:creationId xmlns:p14="http://schemas.microsoft.com/office/powerpoint/2010/main" val="336114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2015.11.26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lt/pub/collaborate/kits/detail.cfm?id=181&amp;klang=lt&amp;lang=lt#detail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lt/pub/progress/awards/european_prizes/mediterranean_prize.htm" TargetMode="External"/><Relationship Id="rId3" Type="http://schemas.openxmlformats.org/officeDocument/2006/relationships/hyperlink" Target="http://www.etwinning.net/lt/pub/progress/awards/european_prizes/french_language_prize.htm" TargetMode="External"/><Relationship Id="rId7" Type="http://schemas.openxmlformats.org/officeDocument/2006/relationships/hyperlink" Target="http://www.etwinning.net/lt/pub/progress/awards/european_prizes/history_and_remembrance_prize.htm" TargetMode="External"/><Relationship Id="rId2" Type="http://schemas.openxmlformats.org/officeDocument/2006/relationships/hyperlink" Target="http://www.etwinning.net/lt/pub/progress/awards/european_prizes/spanish_language_priz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lt/pub/progress/awards/european_prizes/english_language_prize.htm" TargetMode="External"/><Relationship Id="rId5" Type="http://schemas.openxmlformats.org/officeDocument/2006/relationships/hyperlink" Target="http://www.etwinning.net/lt/pub/progress/awards/european_prizes/mevlana_prize_for_intercultura.htm" TargetMode="External"/><Relationship Id="rId4" Type="http://schemas.openxmlformats.org/officeDocument/2006/relationships/hyperlink" Target="http://www.etwinning.net/lt/pub/progress/awards/european_prizes/marie_skodowska_curie_prize_.htm" TargetMode="External"/><Relationship Id="rId9" Type="http://schemas.openxmlformats.org/officeDocument/2006/relationships/hyperlink" Target="http://www.etwinning.net/lt/pub/progress/awards/european_prizes/peyo_yavorov_prize_-_for_a_p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twinning.l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6696744" cy="1733162"/>
          </a:xfrm>
        </p:spPr>
        <p:txBody>
          <a:bodyPr anchor="ctr">
            <a:normAutofit fontScale="85000" lnSpcReduction="20000"/>
          </a:bodyPr>
          <a:lstStyle/>
          <a:p>
            <a:pPr algn="l">
              <a:spcBef>
                <a:spcPts val="0"/>
              </a:spcBef>
            </a:pPr>
            <a:r>
              <a:rPr lang="lt-LT" sz="4400" b="1" dirty="0" smtClean="0">
                <a:solidFill>
                  <a:srgbClr val="04ADBF"/>
                </a:solidFill>
              </a:rPr>
              <a:t>Programa „</a:t>
            </a:r>
            <a:r>
              <a:rPr lang="lt-LT" sz="4400" b="1" dirty="0" err="1" smtClean="0">
                <a:solidFill>
                  <a:srgbClr val="04ADBF"/>
                </a:solidFill>
              </a:rPr>
              <a:t>eTwinning</a:t>
            </a:r>
            <a:r>
              <a:rPr lang="lt-LT" sz="4400" b="1" dirty="0" smtClean="0">
                <a:solidFill>
                  <a:srgbClr val="04ADBF"/>
                </a:solidFill>
              </a:rPr>
              <a:t>“ </a:t>
            </a:r>
            <a:r>
              <a:rPr lang="lt-LT" sz="4400" b="1" smtClean="0">
                <a:solidFill>
                  <a:srgbClr val="04ADBF"/>
                </a:solidFill>
              </a:rPr>
              <a:t>– </a:t>
            </a:r>
            <a:br>
              <a:rPr lang="lt-LT" sz="4400" b="1" smtClean="0">
                <a:solidFill>
                  <a:srgbClr val="04ADBF"/>
                </a:solidFill>
              </a:rPr>
            </a:br>
            <a:r>
              <a:rPr lang="lt-LT" sz="4400" b="1" smtClean="0">
                <a:solidFill>
                  <a:srgbClr val="04ADBF"/>
                </a:solidFill>
              </a:rPr>
              <a:t>Europos </a:t>
            </a:r>
            <a:r>
              <a:rPr lang="lt-LT" sz="4400" b="1" dirty="0" smtClean="0">
                <a:solidFill>
                  <a:srgbClr val="04ADBF"/>
                </a:solidFill>
              </a:rPr>
              <a:t>švietimo bendruomenė</a:t>
            </a:r>
            <a:endParaRPr lang="en-US" sz="4400" b="1" dirty="0">
              <a:solidFill>
                <a:srgbClr val="04ADBF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201</a:t>
            </a:r>
            <a:r>
              <a:rPr lang="lt-LT" sz="2200" dirty="0" smtClean="0">
                <a:solidFill>
                  <a:schemeClr val="tx1"/>
                </a:solidFill>
              </a:rPr>
              <a:t>5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lt-LT" sz="2200" dirty="0" smtClean="0">
                <a:solidFill>
                  <a:schemeClr val="tx1"/>
                </a:solidFill>
              </a:rPr>
              <a:t>11-19</a:t>
            </a:r>
            <a:endParaRPr lang="en-US" sz="2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lt-LT" sz="2500" dirty="0" smtClean="0">
                <a:solidFill>
                  <a:schemeClr val="tx1"/>
                </a:solidFill>
              </a:rPr>
              <a:t>Danguolė Olbutienė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Portalas </a:t>
            </a:r>
            <a:r>
              <a:rPr lang="lt-LT" sz="4000" b="1" dirty="0" err="1" smtClean="0">
                <a:solidFill>
                  <a:srgbClr val="04ADBF"/>
                </a:solidFill>
              </a:rPr>
              <a:t>www.etwinning.net</a:t>
            </a:r>
            <a:endParaRPr lang="en-US" sz="4000" b="1" dirty="0">
              <a:solidFill>
                <a:srgbClr val="04ADB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84784"/>
            <a:ext cx="8496944" cy="524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61"/>
          <a:stretch/>
        </p:blipFill>
        <p:spPr>
          <a:xfrm>
            <a:off x="3419872" y="4725144"/>
            <a:ext cx="527098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Portalo įrankiai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3 portalo įrankių grupės</a:t>
            </a: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68" y="1411284"/>
            <a:ext cx="5620860" cy="351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9" y="2585558"/>
            <a:ext cx="5441776" cy="3697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862" y="3789040"/>
            <a:ext cx="5731591" cy="29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Ko reikia sėkmingai veiklai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r>
              <a:rPr lang="lt-LT" sz="2800" dirty="0" smtClean="0"/>
              <a:t>Bendravimas ir bendradarbiavimas;</a:t>
            </a:r>
          </a:p>
          <a:p>
            <a:r>
              <a:rPr lang="lt-LT" sz="2800" dirty="0" smtClean="0"/>
              <a:t>Noras;</a:t>
            </a:r>
          </a:p>
          <a:p>
            <a:r>
              <a:rPr lang="lt-LT" sz="2800" dirty="0" smtClean="0"/>
              <a:t>Laikas;</a:t>
            </a:r>
          </a:p>
          <a:p>
            <a:r>
              <a:rPr lang="lt-LT" sz="2800" dirty="0" smtClean="0"/>
              <a:t>Gera idėja;</a:t>
            </a:r>
          </a:p>
          <a:p>
            <a:r>
              <a:rPr lang="lt-LT" sz="2800" dirty="0" smtClean="0"/>
              <a:t>Darbo kompiuteriu įgūdžiai;</a:t>
            </a:r>
          </a:p>
          <a:p>
            <a:r>
              <a:rPr lang="lt-LT" sz="2800" dirty="0" smtClean="0"/>
              <a:t>Elementarios užsienio kalbų žinios;</a:t>
            </a:r>
          </a:p>
          <a:p>
            <a:r>
              <a:rPr lang="lt-LT" sz="2800" dirty="0" smtClean="0"/>
              <a:t>Tinkami IRT įrankiai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8629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Integracija į ugdymo turinį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dirty="0" smtClean="0"/>
              <a:t>Yra temų, kurias įgyvendinant projektinės  veiklos metu, gali būti pasiekiama geresnių rezultatų:</a:t>
            </a:r>
          </a:p>
          <a:p>
            <a:r>
              <a:rPr lang="lt-LT" sz="2800" dirty="0" smtClean="0"/>
              <a:t>Projektinė veikla susijusi su pamokos mokymo medžiaga;</a:t>
            </a:r>
          </a:p>
          <a:p>
            <a:r>
              <a:rPr lang="lt-LT" sz="2800" dirty="0" smtClean="0"/>
              <a:t>Aiškiai išdėstyti pamokos uždaviniai;</a:t>
            </a:r>
          </a:p>
          <a:p>
            <a:r>
              <a:rPr lang="lt-LT" sz="2800" dirty="0" smtClean="0"/>
              <a:t>Būtinas projekto užbaigtumas ir įvertinimas;</a:t>
            </a:r>
          </a:p>
          <a:p>
            <a:r>
              <a:rPr lang="lt-LT" sz="2800" dirty="0" smtClean="0"/>
              <a:t>Svarbus IT vaidmuo.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5909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Idėjos ir praktika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r>
              <a:rPr lang="lt-LT" sz="2800" dirty="0"/>
              <a:t>Garso įrašų kūrimas;</a:t>
            </a:r>
          </a:p>
          <a:p>
            <a:r>
              <a:rPr lang="lt-LT" sz="2800" dirty="0"/>
              <a:t>Vaizdo pristatymų kūrimas;</a:t>
            </a:r>
          </a:p>
          <a:p>
            <a:r>
              <a:rPr lang="lt-LT" sz="2800" dirty="0"/>
              <a:t>Pokalbiai internetu;</a:t>
            </a:r>
          </a:p>
          <a:p>
            <a:r>
              <a:rPr lang="lt-LT" sz="2800" dirty="0"/>
              <a:t>Vaizdo konferencijos;</a:t>
            </a:r>
          </a:p>
          <a:p>
            <a:r>
              <a:rPr lang="lt-LT" sz="2800" dirty="0"/>
              <a:t>Elektroninių leidinių kūrimas;</a:t>
            </a:r>
          </a:p>
          <a:p>
            <a:r>
              <a:rPr lang="lt-LT" sz="2800" dirty="0"/>
              <a:t>Internetinių dienoraščių kūrimas...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8546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>
                <a:solidFill>
                  <a:srgbClr val="04ADBF"/>
                </a:solidFill>
              </a:rPr>
              <a:t>Idėjų kraitelė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r>
              <a:rPr lang="lt-LT" sz="2800" dirty="0"/>
              <a:t>Šalies kultūra, gyvenimo stilius, laisvalaikis</a:t>
            </a:r>
            <a:r>
              <a:rPr lang="lt-LT" sz="2800" dirty="0" smtClean="0"/>
              <a:t>;</a:t>
            </a:r>
          </a:p>
          <a:p>
            <a:r>
              <a:rPr lang="lt-LT" sz="2800" dirty="0" smtClean="0"/>
              <a:t>Mūsų miestas- mūsų atspindys;</a:t>
            </a:r>
            <a:endParaRPr lang="lt-LT" sz="2800" dirty="0"/>
          </a:p>
          <a:p>
            <a:r>
              <a:rPr lang="lt-LT" sz="2800" dirty="0" smtClean="0"/>
              <a:t>Liaudies dainų lobynas </a:t>
            </a:r>
            <a:br>
              <a:rPr lang="lt-LT" sz="2800" dirty="0" smtClean="0"/>
            </a:br>
            <a:r>
              <a:rPr lang="lt-LT" sz="2000" dirty="0" smtClean="0"/>
              <a:t>(mokosi dainų savo ir partnerių kalbomis, jas įrašo, organizuoja dainų pristatymus, plečia akiratį apie savo ir kitų tautų kultūrą)</a:t>
            </a:r>
            <a:r>
              <a:rPr lang="lt-LT" sz="2800" dirty="0" smtClean="0"/>
              <a:t>;</a:t>
            </a:r>
          </a:p>
          <a:p>
            <a:r>
              <a:rPr lang="lt-LT" sz="2800" dirty="0" smtClean="0"/>
              <a:t>Mitybos skirtumai </a:t>
            </a:r>
            <a:r>
              <a:rPr lang="lt-LT" sz="2400" dirty="0" smtClean="0"/>
              <a:t>(patiekalų nuotraukos ir receptai)</a:t>
            </a:r>
            <a:r>
              <a:rPr lang="lt-LT" sz="2800" dirty="0" smtClean="0"/>
              <a:t>;</a:t>
            </a:r>
          </a:p>
          <a:p>
            <a:r>
              <a:rPr lang="lt-LT" sz="2800" dirty="0" smtClean="0"/>
              <a:t>Mėgstamiausias rašytojas</a:t>
            </a:r>
          </a:p>
          <a:p>
            <a:r>
              <a:rPr lang="lt-LT" sz="2800" dirty="0" smtClean="0"/>
              <a:t>Knyga mano gyvenime</a:t>
            </a:r>
          </a:p>
          <a:p>
            <a:r>
              <a:rPr lang="lt-LT" sz="2800" dirty="0" smtClean="0"/>
              <a:t>Muzika mano gyvenime ....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6247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068638"/>
            <a:ext cx="92170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" y="2105058"/>
            <a:ext cx="90725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1844824"/>
            <a:ext cx="89296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2996952"/>
            <a:ext cx="8966234" cy="359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1" y="260648"/>
            <a:ext cx="89281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4743" y="5476964"/>
            <a:ext cx="8867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t-LT" altLang="lt-LT" sz="32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http://www.etwinning.net/lt/pub/collaborate/kits/detail.cfm?id=181&amp;klang=lt&amp;lang=lt#details</a:t>
            </a:r>
            <a:endParaRPr lang="lt-LT" altLang="lt-LT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23422" r="27309" b="28345"/>
          <a:stretch>
            <a:fillRect/>
          </a:stretch>
        </p:blipFill>
        <p:spPr bwMode="auto">
          <a:xfrm>
            <a:off x="16381" y="1949539"/>
            <a:ext cx="9144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t="33266" r="28415" b="18501"/>
          <a:stretch>
            <a:fillRect/>
          </a:stretch>
        </p:blipFill>
        <p:spPr bwMode="auto">
          <a:xfrm>
            <a:off x="107504" y="2564904"/>
            <a:ext cx="8823560" cy="345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sz="4000" b="1" dirty="0">
                <a:solidFill>
                  <a:srgbClr val="04ADBF"/>
                </a:solidFill>
              </a:rPr>
              <a:t>www.smpf.lt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3735" r="7386" b="5599"/>
          <a:stretch/>
        </p:blipFill>
        <p:spPr>
          <a:xfrm>
            <a:off x="0" y="1484784"/>
            <a:ext cx="9125672" cy="56411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8298" y="1896762"/>
            <a:ext cx="9202298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76139" cy="641609"/>
          </a:xfrm>
        </p:spPr>
        <p:txBody>
          <a:bodyPr>
            <a:no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Europos </a:t>
            </a:r>
            <a:r>
              <a:rPr lang="lt-LT" sz="4000" b="1" dirty="0">
                <a:solidFill>
                  <a:srgbClr val="04ADBF"/>
                </a:solidFill>
              </a:rPr>
              <a:t>„</a:t>
            </a:r>
            <a:r>
              <a:rPr lang="lt-LT" sz="4000" b="1" dirty="0" err="1">
                <a:solidFill>
                  <a:srgbClr val="04ADBF"/>
                </a:solidFill>
              </a:rPr>
              <a:t>eTwinning</a:t>
            </a:r>
            <a:r>
              <a:rPr lang="lt-LT" sz="4000" b="1" dirty="0">
                <a:solidFill>
                  <a:srgbClr val="04ADBF"/>
                </a:solidFill>
              </a:rPr>
              <a:t>“ </a:t>
            </a:r>
            <a:r>
              <a:rPr lang="lt-LT" sz="4000" b="1" dirty="0" smtClean="0">
                <a:solidFill>
                  <a:srgbClr val="04ADBF"/>
                </a:solidFill>
              </a:rPr>
              <a:t/>
            </a:r>
            <a:br>
              <a:rPr lang="lt-LT" sz="4000" b="1" dirty="0" smtClean="0">
                <a:solidFill>
                  <a:srgbClr val="04ADBF"/>
                </a:solidFill>
              </a:rPr>
            </a:br>
            <a:r>
              <a:rPr lang="lt-LT" sz="4000" b="1" dirty="0" smtClean="0">
                <a:solidFill>
                  <a:srgbClr val="04ADBF"/>
                </a:solidFill>
              </a:rPr>
              <a:t>apdovanojimai 2016 (1)</a:t>
            </a:r>
            <a:endParaRPr lang="lt-LT" sz="4000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3486489"/>
          </a:xfrm>
        </p:spPr>
        <p:txBody>
          <a:bodyPr>
            <a:noAutofit/>
          </a:bodyPr>
          <a:lstStyle/>
          <a:p>
            <a:pPr fontAlgn="base"/>
            <a:r>
              <a:rPr lang="lt-LT" sz="2800" dirty="0"/>
              <a:t>Konkurse gali dalyvauti projektai, gavę europinį kokybės ženklelį bet kuriais projekto veiklos metais. </a:t>
            </a:r>
            <a:endParaRPr lang="lt-LT" sz="2800" dirty="0" smtClean="0"/>
          </a:p>
          <a:p>
            <a:pPr fontAlgn="base"/>
            <a:r>
              <a:rPr lang="lt-LT" sz="2800" dirty="0" smtClean="0"/>
              <a:t>Tik </a:t>
            </a:r>
            <a:r>
              <a:rPr lang="lt-LT" sz="2800" dirty="0"/>
              <a:t>tie projekto partneriai, kuriems buvo suteiktas europinis kokybės ženklelis, gali teikti paraišką ir laimėti europinį apdovanojimą. </a:t>
            </a:r>
            <a:endParaRPr lang="lt-LT" sz="2800" dirty="0" smtClean="0"/>
          </a:p>
          <a:p>
            <a:pPr fontAlgn="base"/>
            <a:r>
              <a:rPr lang="lt-LT" sz="2800" dirty="0" smtClean="0"/>
              <a:t>Visi </a:t>
            </a:r>
            <a:r>
              <a:rPr lang="lt-LT" sz="2800" dirty="0"/>
              <a:t>projektai turi parodyti, kad jie vykdė aktyvią veiklą 2014-2015 mokslo metais. </a:t>
            </a:r>
          </a:p>
        </p:txBody>
      </p:sp>
    </p:spTree>
    <p:extLst>
      <p:ext uri="{BB962C8B-B14F-4D97-AF65-F5344CB8AC3E}">
        <p14:creationId xmlns:p14="http://schemas.microsoft.com/office/powerpoint/2010/main" val="804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76139" cy="641609"/>
          </a:xfrm>
        </p:spPr>
        <p:txBody>
          <a:bodyPr>
            <a:no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Europos </a:t>
            </a:r>
            <a:r>
              <a:rPr lang="lt-LT" sz="4000" b="1" dirty="0">
                <a:solidFill>
                  <a:srgbClr val="04ADBF"/>
                </a:solidFill>
              </a:rPr>
              <a:t>„</a:t>
            </a:r>
            <a:r>
              <a:rPr lang="lt-LT" sz="4000" b="1" dirty="0" err="1">
                <a:solidFill>
                  <a:srgbClr val="04ADBF"/>
                </a:solidFill>
              </a:rPr>
              <a:t>eTwinning</a:t>
            </a:r>
            <a:r>
              <a:rPr lang="lt-LT" sz="4000" b="1" dirty="0">
                <a:solidFill>
                  <a:srgbClr val="04ADBF"/>
                </a:solidFill>
              </a:rPr>
              <a:t>“ </a:t>
            </a:r>
            <a:r>
              <a:rPr lang="lt-LT" sz="4000" b="1" dirty="0" smtClean="0">
                <a:solidFill>
                  <a:srgbClr val="04ADBF"/>
                </a:solidFill>
              </a:rPr>
              <a:t/>
            </a:r>
            <a:br>
              <a:rPr lang="lt-LT" sz="4000" b="1" dirty="0" smtClean="0">
                <a:solidFill>
                  <a:srgbClr val="04ADBF"/>
                </a:solidFill>
              </a:rPr>
            </a:br>
            <a:r>
              <a:rPr lang="lt-LT" sz="4000" b="1" dirty="0" smtClean="0">
                <a:solidFill>
                  <a:srgbClr val="04ADBF"/>
                </a:solidFill>
              </a:rPr>
              <a:t>apdovanojimai 2016 (2)</a:t>
            </a:r>
            <a:endParaRPr lang="lt-LT" sz="4000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3486489"/>
          </a:xfrm>
        </p:spPr>
        <p:txBody>
          <a:bodyPr>
            <a:noAutofit/>
          </a:bodyPr>
          <a:lstStyle/>
          <a:p>
            <a:pPr fontAlgn="base"/>
            <a:r>
              <a:rPr lang="lt-LT" sz="2800" dirty="0" smtClean="0"/>
              <a:t>Projektai </a:t>
            </a:r>
            <a:r>
              <a:rPr lang="lt-LT" sz="2800" dirty="0"/>
              <a:t>gali teikti paraišką „</a:t>
            </a:r>
            <a:r>
              <a:rPr lang="lt-LT" sz="2800" dirty="0" err="1"/>
              <a:t>eTwinning</a:t>
            </a:r>
            <a:r>
              <a:rPr lang="lt-LT" sz="2800" dirty="0"/>
              <a:t>“ apdovanojimų konkursui tik vieną kartą, tačiau tie projektai, kurie laikui bėgant akivaizdžiai patobulėjo, gali teikti paraišką antrą kartą Nacionalinėms paramos tarnyboms pritarus.</a:t>
            </a:r>
          </a:p>
          <a:p>
            <a:pPr marL="0" indent="0">
              <a:buNone/>
            </a:pPr>
            <a:r>
              <a:rPr lang="lt-LT" sz="2800" b="1" i="1" dirty="0"/>
              <a:t>Paraiškas galima teikti iki 2015 m.  gruodžio 12 d</a:t>
            </a:r>
            <a:r>
              <a:rPr lang="lt-LT" sz="2800" b="1" i="1" dirty="0" smtClean="0"/>
              <a:t>.</a:t>
            </a:r>
          </a:p>
          <a:p>
            <a:pPr marL="0" indent="0" fontAlgn="base">
              <a:buNone/>
            </a:pPr>
            <a:r>
              <a:rPr lang="lt-LT" sz="2800" b="1" dirty="0" smtClean="0"/>
              <a:t>„</a:t>
            </a:r>
            <a:r>
              <a:rPr lang="lt-LT" sz="2800" b="1" dirty="0" err="1"/>
              <a:t>eTwinning</a:t>
            </a:r>
            <a:r>
              <a:rPr lang="lt-LT" sz="2800" b="1" dirty="0"/>
              <a:t> </a:t>
            </a:r>
            <a:r>
              <a:rPr lang="lt-LT" sz="2800" b="1" dirty="0" err="1"/>
              <a:t>Live</a:t>
            </a:r>
            <a:r>
              <a:rPr lang="lt-LT" sz="2800" b="1" dirty="0" smtClean="0"/>
              <a:t>“ </a:t>
            </a:r>
            <a:r>
              <a:rPr lang="lt-LT" sz="2800" dirty="0" smtClean="0"/>
              <a:t>atsidarę </a:t>
            </a:r>
            <a:r>
              <a:rPr lang="lt-LT" sz="2800" dirty="0"/>
              <a:t>projektų skyrelį, veiksmų sąraše po projekto </a:t>
            </a:r>
            <a:r>
              <a:rPr lang="lt-LT" sz="2800" dirty="0" smtClean="0"/>
              <a:t>aprašymu rasite nuorodą.</a:t>
            </a:r>
            <a:endParaRPr lang="lt-LT" sz="2800" dirty="0"/>
          </a:p>
          <a:p>
            <a:pPr marL="0" indent="0">
              <a:buNone/>
            </a:pP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7615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76139" cy="641609"/>
          </a:xfrm>
        </p:spPr>
        <p:txBody>
          <a:bodyPr>
            <a:noAutofit/>
          </a:bodyPr>
          <a:lstStyle/>
          <a:p>
            <a:pPr algn="l"/>
            <a:r>
              <a:rPr lang="lt-LT" sz="4000" b="1" dirty="0">
                <a:solidFill>
                  <a:srgbClr val="04ADBF"/>
                </a:solidFill>
              </a:rPr>
              <a:t>Trys apdovanojimai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348648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lt-LT" sz="2800" dirty="0" smtClean="0"/>
              <a:t>skirti </a:t>
            </a:r>
            <a:r>
              <a:rPr lang="lt-LT" sz="2800" dirty="0"/>
              <a:t>projektams, kuriuose dalyvauja šių amžiaus grupių mokiniai:</a:t>
            </a:r>
          </a:p>
          <a:p>
            <a:pPr fontAlgn="base"/>
            <a:r>
              <a:rPr lang="lt-LT" sz="2800" dirty="0" smtClean="0"/>
              <a:t>4-11 </a:t>
            </a:r>
            <a:r>
              <a:rPr lang="lt-LT" sz="2800" dirty="0"/>
              <a:t>metų amžiaus mokiniai</a:t>
            </a:r>
          </a:p>
          <a:p>
            <a:pPr fontAlgn="base"/>
            <a:r>
              <a:rPr lang="lt-LT" sz="2800" dirty="0" smtClean="0"/>
              <a:t>12-15</a:t>
            </a:r>
            <a:r>
              <a:rPr lang="lt-LT" sz="2800" dirty="0"/>
              <a:t> metų amžiaus mokiniai</a:t>
            </a:r>
          </a:p>
          <a:p>
            <a:pPr fontAlgn="base"/>
            <a:r>
              <a:rPr lang="lt-LT" sz="2800" dirty="0" smtClean="0"/>
              <a:t>16-19</a:t>
            </a:r>
            <a:r>
              <a:rPr lang="lt-LT" sz="2800" dirty="0"/>
              <a:t> metų amžiaus </a:t>
            </a:r>
            <a:r>
              <a:rPr lang="lt-LT" sz="2800" dirty="0" smtClean="0"/>
              <a:t>mokiniai</a:t>
            </a:r>
          </a:p>
          <a:p>
            <a:pPr marL="0" indent="0" fontAlgn="base">
              <a:buNone/>
            </a:pPr>
            <a:r>
              <a:rPr lang="lt-LT" sz="2800" dirty="0"/>
              <a:t>Kartu su pagrindinėmis „</a:t>
            </a:r>
            <a:r>
              <a:rPr lang="lt-LT" sz="2800" dirty="0" err="1"/>
              <a:t>eTwinning</a:t>
            </a:r>
            <a:r>
              <a:rPr lang="lt-LT" sz="2800" dirty="0"/>
              <a:t>“ apdovanojimų kategorijomis yra keletas </a:t>
            </a:r>
            <a:r>
              <a:rPr lang="lt-LT" sz="2800" b="1" dirty="0"/>
              <a:t>specialių kategorijų</a:t>
            </a:r>
            <a:r>
              <a:rPr lang="lt-LT" sz="2800" dirty="0"/>
              <a:t>, kurias finansuoja kitos organizacijos. </a:t>
            </a:r>
          </a:p>
          <a:p>
            <a:pPr marL="0" indent="0">
              <a:buNone/>
            </a:pP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473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76139" cy="641609"/>
          </a:xfrm>
        </p:spPr>
        <p:txBody>
          <a:bodyPr>
            <a:noAutofit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Specialiosios kategorijos</a:t>
            </a:r>
            <a:endParaRPr lang="lt-LT" sz="4000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3486489"/>
          </a:xfrm>
        </p:spPr>
        <p:txBody>
          <a:bodyPr>
            <a:noAutofit/>
          </a:bodyPr>
          <a:lstStyle/>
          <a:p>
            <a:pPr fontAlgn="base"/>
            <a:r>
              <a:rPr lang="lt-LT" sz="2800" dirty="0" smtClean="0">
                <a:hlinkClick r:id="rId2"/>
              </a:rPr>
              <a:t>Ispanų </a:t>
            </a:r>
            <a:r>
              <a:rPr lang="lt-LT" sz="2800" dirty="0">
                <a:hlinkClick r:id="rId2"/>
              </a:rPr>
              <a:t>kalbos apdovanojimas</a:t>
            </a:r>
            <a:endParaRPr lang="lt-LT" sz="2800" dirty="0"/>
          </a:p>
          <a:p>
            <a:pPr fontAlgn="base"/>
            <a:r>
              <a:rPr lang="lt-LT" sz="2800" dirty="0">
                <a:hlinkClick r:id="rId3"/>
              </a:rPr>
              <a:t>Prancūzų kalbos apdovanojimas</a:t>
            </a:r>
            <a:endParaRPr lang="lt-LT" sz="2800" dirty="0"/>
          </a:p>
          <a:p>
            <a:pPr fontAlgn="base"/>
            <a:r>
              <a:rPr lang="lt-LT" sz="2800" dirty="0" err="1">
                <a:hlinkClick r:id="rId4"/>
              </a:rPr>
              <a:t>Marie</a:t>
            </a:r>
            <a:r>
              <a:rPr lang="lt-LT" sz="2800" dirty="0">
                <a:hlinkClick r:id="rId4"/>
              </a:rPr>
              <a:t> </a:t>
            </a:r>
            <a:r>
              <a:rPr lang="lt-LT" sz="2800" dirty="0" err="1">
                <a:hlinkClick r:id="rId4"/>
              </a:rPr>
              <a:t>Skłodowska</a:t>
            </a:r>
            <a:r>
              <a:rPr lang="lt-LT" sz="2800" dirty="0">
                <a:hlinkClick r:id="rId4"/>
              </a:rPr>
              <a:t> </a:t>
            </a:r>
            <a:r>
              <a:rPr lang="lt-LT" sz="2800" dirty="0" err="1">
                <a:hlinkClick r:id="rId4"/>
              </a:rPr>
              <a:t>Curie</a:t>
            </a:r>
            <a:r>
              <a:rPr lang="lt-LT" sz="2800" dirty="0">
                <a:hlinkClick r:id="rId4"/>
              </a:rPr>
              <a:t> apdovanojimas</a:t>
            </a:r>
            <a:r>
              <a:rPr lang="lt-LT" sz="2800" dirty="0"/>
              <a:t> </a:t>
            </a:r>
          </a:p>
          <a:p>
            <a:pPr fontAlgn="base"/>
            <a:r>
              <a:rPr lang="lt-LT" sz="2800" dirty="0" err="1">
                <a:hlinkClick r:id="rId5"/>
              </a:rPr>
              <a:t>Mevlana</a:t>
            </a:r>
            <a:r>
              <a:rPr lang="lt-LT" sz="2800" dirty="0">
                <a:hlinkClick r:id="rId5"/>
              </a:rPr>
              <a:t> apdovanojimas už tarpkultūrinį supratimą</a:t>
            </a:r>
            <a:endParaRPr lang="lt-LT" sz="2800" dirty="0"/>
          </a:p>
          <a:p>
            <a:pPr fontAlgn="base"/>
            <a:r>
              <a:rPr lang="lt-LT" sz="2800" dirty="0">
                <a:hlinkClick r:id="rId6"/>
              </a:rPr>
              <a:t>Anglų kalbos apdovanojimas</a:t>
            </a:r>
            <a:endParaRPr lang="lt-LT" sz="2800" dirty="0"/>
          </a:p>
          <a:p>
            <a:pPr fontAlgn="base"/>
            <a:r>
              <a:rPr lang="lt-LT" sz="2800" dirty="0">
                <a:hlinkClick r:id="rId7"/>
              </a:rPr>
              <a:t>Istorijos ir aukų atminimo apdovanojimas</a:t>
            </a:r>
            <a:endParaRPr lang="lt-LT" sz="2800" dirty="0"/>
          </a:p>
          <a:p>
            <a:pPr fontAlgn="base"/>
            <a:r>
              <a:rPr lang="lt-LT" sz="2800" dirty="0">
                <a:hlinkClick r:id="rId8"/>
              </a:rPr>
              <a:t>Viduržemio jūros apdovanojimas</a:t>
            </a:r>
            <a:endParaRPr lang="lt-LT" sz="2800" dirty="0"/>
          </a:p>
          <a:p>
            <a:pPr fontAlgn="base"/>
            <a:r>
              <a:rPr lang="lt-LT" sz="2800" dirty="0">
                <a:hlinkClick r:id="rId9"/>
              </a:rPr>
              <a:t>„</a:t>
            </a:r>
            <a:r>
              <a:rPr lang="lt-LT" sz="2800" dirty="0" err="1">
                <a:hlinkClick r:id="rId9"/>
              </a:rPr>
              <a:t>Peyo</a:t>
            </a:r>
            <a:r>
              <a:rPr lang="lt-LT" sz="2800" dirty="0">
                <a:hlinkClick r:id="rId9"/>
              </a:rPr>
              <a:t> </a:t>
            </a:r>
            <a:r>
              <a:rPr lang="lt-LT" sz="2800" dirty="0" err="1">
                <a:hlinkClick r:id="rId9"/>
              </a:rPr>
              <a:t>Yavorov</a:t>
            </a:r>
            <a:r>
              <a:rPr lang="lt-LT" sz="2800" dirty="0">
                <a:hlinkClick r:id="rId9"/>
              </a:rPr>
              <a:t>“ apdovanojimas - projektui, kuris skatina jaunus žmones pamilti skaitymą</a:t>
            </a:r>
            <a:endParaRPr lang="lt-LT" sz="2800" dirty="0"/>
          </a:p>
          <a:p>
            <a:pPr marL="0" indent="0" fontAlgn="base">
              <a:buNone/>
            </a:pP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2733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err="1" smtClean="0">
                <a:hlinkClick r:id="rId2"/>
              </a:rPr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7787" r="8359"/>
          <a:stretch/>
        </p:blipFill>
        <p:spPr bwMode="auto">
          <a:xfrm>
            <a:off x="130629" y="1196752"/>
            <a:ext cx="9013371" cy="553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60115" cy="641609"/>
          </a:xfrm>
        </p:spPr>
        <p:txBody>
          <a:bodyPr>
            <a:normAutofit fontScale="90000"/>
          </a:bodyPr>
          <a:lstStyle/>
          <a:p>
            <a:pPr algn="l"/>
            <a:r>
              <a:rPr lang="lt-LT" b="1" dirty="0" smtClean="0">
                <a:solidFill>
                  <a:srgbClr val="04ADBF"/>
                </a:solidFill>
              </a:rPr>
              <a:t>Kodėl verta dalyvauti?</a:t>
            </a:r>
            <a:endParaRPr lang="lt-LT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51920" y="2276872"/>
            <a:ext cx="5183800" cy="3486489"/>
          </a:xfrm>
        </p:spPr>
        <p:txBody>
          <a:bodyPr>
            <a:noAutofit/>
          </a:bodyPr>
          <a:lstStyle/>
          <a:p>
            <a:r>
              <a:rPr lang="lt-LT" sz="2800" dirty="0"/>
              <a:t>Nemokama prieiga! </a:t>
            </a:r>
            <a:endParaRPr lang="lt-LT" sz="2800" dirty="0" smtClean="0"/>
          </a:p>
          <a:p>
            <a:r>
              <a:rPr lang="lt-LT" sz="2800" dirty="0" smtClean="0"/>
              <a:t>Bendruomenės </a:t>
            </a:r>
            <a:r>
              <a:rPr lang="lt-LT" sz="2800" dirty="0"/>
              <a:t>pojūtis. </a:t>
            </a:r>
            <a:endParaRPr lang="lt-LT" sz="2800" dirty="0" smtClean="0"/>
          </a:p>
          <a:p>
            <a:r>
              <a:rPr lang="lt-LT" sz="2800" dirty="0" smtClean="0"/>
              <a:t>Saugi </a:t>
            </a:r>
            <a:r>
              <a:rPr lang="lt-LT" sz="2800" dirty="0"/>
              <a:t>aplinka. </a:t>
            </a:r>
            <a:r>
              <a:rPr lang="lt-LT" sz="2800" b="1" dirty="0"/>
              <a:t> </a:t>
            </a:r>
            <a:endParaRPr lang="lt-LT" sz="2800" b="1" dirty="0" smtClean="0"/>
          </a:p>
          <a:p>
            <a:r>
              <a:rPr lang="en-US" sz="2800" dirty="0"/>
              <a:t>Bendradarbiavimo projektai</a:t>
            </a:r>
            <a:r>
              <a:rPr lang="en-US" sz="2800" dirty="0" smtClean="0"/>
              <a:t>.</a:t>
            </a:r>
            <a:endParaRPr lang="lt-LT" sz="2800" dirty="0" smtClean="0"/>
          </a:p>
          <a:p>
            <a:r>
              <a:rPr lang="lt-LT" sz="2800" dirty="0"/>
              <a:t>Profesinio tobulinimo galimybės.</a:t>
            </a:r>
            <a:r>
              <a:rPr lang="en-US" sz="2800" dirty="0"/>
              <a:t> </a:t>
            </a:r>
            <a:endParaRPr lang="lt-L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" y="2420888"/>
            <a:ext cx="3001251" cy="18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6864" cy="3456384"/>
          </a:xfrm>
        </p:spPr>
        <p:txBody>
          <a:bodyPr>
            <a:noAutofit/>
          </a:bodyPr>
          <a:lstStyle/>
          <a:p>
            <a:r>
              <a:rPr lang="lt-LT" sz="3600" b="1" dirty="0" smtClean="0">
                <a:solidFill>
                  <a:srgbClr val="04ADBF"/>
                </a:solidFill>
              </a:rPr>
              <a:t>Dalyvavimas programos </a:t>
            </a:r>
            <a:r>
              <a:rPr lang="lt-LT" sz="3600" b="1" dirty="0">
                <a:solidFill>
                  <a:srgbClr val="04ADBF"/>
                </a:solidFill>
              </a:rPr>
              <a:t>„</a:t>
            </a:r>
            <a:r>
              <a:rPr lang="lt-LT" sz="3600" b="1" dirty="0" err="1">
                <a:solidFill>
                  <a:srgbClr val="04ADBF"/>
                </a:solidFill>
              </a:rPr>
              <a:t>eTwinning</a:t>
            </a:r>
            <a:r>
              <a:rPr lang="lt-LT" sz="3600" b="1" dirty="0">
                <a:solidFill>
                  <a:srgbClr val="04ADBF"/>
                </a:solidFill>
              </a:rPr>
              <a:t>“ </a:t>
            </a:r>
            <a:r>
              <a:rPr lang="lt-LT" sz="3600" b="1" dirty="0" smtClean="0">
                <a:solidFill>
                  <a:srgbClr val="04ADBF"/>
                </a:solidFill>
              </a:rPr>
              <a:t>projektuose </a:t>
            </a:r>
            <a:r>
              <a:rPr lang="lt-LT" sz="3600" b="1" dirty="0">
                <a:solidFill>
                  <a:srgbClr val="04ADBF"/>
                </a:solidFill>
              </a:rPr>
              <a:t>- tai vertinga patirtis ir mokytojams, ir </a:t>
            </a:r>
            <a:r>
              <a:rPr lang="lt-LT" sz="3600" b="1" dirty="0" smtClean="0">
                <a:solidFill>
                  <a:srgbClr val="04ADBF"/>
                </a:solidFill>
              </a:rPr>
              <a:t>mokiniams</a:t>
            </a:r>
            <a:r>
              <a:rPr lang="lt-LT" sz="3600" b="1" dirty="0">
                <a:solidFill>
                  <a:srgbClr val="04ADBF"/>
                </a:solidFill>
              </a:rPr>
              <a:t/>
            </a:r>
            <a:br>
              <a:rPr lang="lt-LT" sz="3600" b="1" dirty="0">
                <a:solidFill>
                  <a:srgbClr val="04ADBF"/>
                </a:solidFill>
              </a:rPr>
            </a:br>
            <a:endParaRPr lang="en-US" sz="3600" b="1" dirty="0">
              <a:solidFill>
                <a:srgbClr val="04AD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67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4ADBF"/>
                </a:solidFill>
              </a:rPr>
              <a:t>Programą </a:t>
            </a:r>
            <a:r>
              <a:rPr lang="en-US" sz="2800" b="1" dirty="0">
                <a:solidFill>
                  <a:srgbClr val="04ADBF"/>
                </a:solidFill>
              </a:rPr>
              <a:t>„eTwinning“ Lietuvoje </a:t>
            </a:r>
            <a:r>
              <a:rPr lang="en-US" sz="2800" b="1" dirty="0" smtClean="0">
                <a:solidFill>
                  <a:srgbClr val="04ADBF"/>
                </a:solidFill>
              </a:rPr>
              <a:t>administruoj</a:t>
            </a:r>
            <a:r>
              <a:rPr lang="lt-LT" sz="2800" b="1" dirty="0" smtClean="0">
                <a:solidFill>
                  <a:srgbClr val="04ADBF"/>
                </a:solidFill>
              </a:rPr>
              <a:t>a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708798" cy="24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 fontScale="90000"/>
          </a:bodyPr>
          <a:lstStyle/>
          <a:p>
            <a:pPr algn="l"/>
            <a:r>
              <a:rPr lang="lt-LT" sz="4000" b="1" dirty="0">
                <a:solidFill>
                  <a:srgbClr val="04ADBF"/>
                </a:solidFill>
              </a:rPr>
              <a:t>Administruojamos programos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400" dirty="0" smtClean="0"/>
              <a:t>Švietimo mainų paramos fondas administruoja „</a:t>
            </a:r>
            <a:r>
              <a:rPr lang="lt-LT" sz="2400" dirty="0" err="1" smtClean="0"/>
              <a:t>Erasmus</a:t>
            </a:r>
            <a:r>
              <a:rPr lang="lt-LT" sz="2400" dirty="0"/>
              <a:t>+“ bei „Mokymosi visą gyvenimą“ programas ir kitas </a:t>
            </a:r>
            <a:r>
              <a:rPr lang="lt-LT" sz="2400" dirty="0" smtClean="0"/>
              <a:t>Europos Komisijos ir </a:t>
            </a:r>
            <a:r>
              <a:rPr lang="lt-LT" sz="2400" dirty="0"/>
              <a:t>Lietuvos Respublikos Vyriausybės finansuojamas </a:t>
            </a:r>
            <a:r>
              <a:rPr lang="lt-LT" sz="2400" dirty="0" smtClean="0"/>
              <a:t>iniciatyvas švietimo </a:t>
            </a:r>
            <a:r>
              <a:rPr lang="lt-LT" sz="2400" dirty="0"/>
              <a:t>ir profesinio mokymo </a:t>
            </a:r>
            <a:r>
              <a:rPr lang="lt-LT" sz="2400" dirty="0" smtClean="0"/>
              <a:t>srityje.</a:t>
            </a:r>
            <a:endParaRPr lang="lt-LT" sz="24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861048"/>
            <a:ext cx="8928991" cy="28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err="1" smtClean="0">
                <a:solidFill>
                  <a:srgbClr val="04ADBF"/>
                </a:solidFill>
              </a:rPr>
              <a:t>Erasmus</a:t>
            </a:r>
            <a:r>
              <a:rPr lang="lt-LT" sz="4000" b="1" dirty="0" smtClean="0">
                <a:solidFill>
                  <a:srgbClr val="04ADBF"/>
                </a:solidFill>
              </a:rPr>
              <a:t>+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r>
              <a:rPr lang="lt-LT" sz="2800" dirty="0" smtClean="0"/>
              <a:t>Programa </a:t>
            </a:r>
            <a:r>
              <a:rPr lang="lt-LT" sz="2800" dirty="0" err="1" smtClean="0"/>
              <a:t>Erasmus</a:t>
            </a:r>
            <a:r>
              <a:rPr lang="lt-LT" sz="2800" dirty="0" smtClean="0"/>
              <a:t>+ pakeitė 2007-2013 m. veikusią Mokymosi visą gyvenimą programą;</a:t>
            </a:r>
          </a:p>
          <a:p>
            <a:r>
              <a:rPr lang="lt-LT" sz="2800" dirty="0" smtClean="0"/>
              <a:t>Ši programa remia trijų tipų vienas kitą papildančias pagrindines veiklas:</a:t>
            </a:r>
            <a:endParaRPr lang="lt-LT" sz="2800" dirty="0"/>
          </a:p>
          <a:p>
            <a:pPr lvl="1"/>
            <a:r>
              <a:rPr lang="lt-LT" sz="2400" dirty="0" smtClean="0"/>
              <a:t>Tarpvalstybinį ir tarptautinį pavienių asmenų mobilumą mokymosi tikslais;</a:t>
            </a:r>
          </a:p>
          <a:p>
            <a:pPr lvl="1"/>
            <a:r>
              <a:rPr lang="lt-LT" sz="2400" dirty="0" smtClean="0"/>
              <a:t>Švietimo institucijų bendradarbiavimą, skirtą naujovių ir naujovių ir gerosios patirties sklaidai;</a:t>
            </a:r>
          </a:p>
          <a:p>
            <a:pPr lvl="1"/>
            <a:r>
              <a:rPr lang="lt-LT" sz="2400" dirty="0" smtClean="0"/>
              <a:t>Bei bendradarbiavimą su jaunimo </a:t>
            </a:r>
            <a:br>
              <a:rPr lang="lt-LT" sz="2400" dirty="0" smtClean="0"/>
            </a:br>
            <a:r>
              <a:rPr lang="lt-LT" sz="2400" dirty="0" smtClean="0"/>
              <a:t>organizacijomis  iš trečiųjų šalių</a:t>
            </a:r>
            <a:endParaRPr lang="lt-LT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66714"/>
            <a:ext cx="228025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 err="1" smtClean="0">
                <a:solidFill>
                  <a:srgbClr val="04ADBF"/>
                </a:solidFill>
              </a:rPr>
              <a:t>Nordplus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r>
              <a:rPr lang="lt-LT" sz="2400" dirty="0" err="1" smtClean="0"/>
              <a:t>Nordplus</a:t>
            </a:r>
            <a:r>
              <a:rPr lang="lt-LT" sz="2400" dirty="0" smtClean="0"/>
              <a:t> yra Šiaurės šalių ministrų tarybos programa, skirta Šiaurės ir Baltijos šalių bendradarbiavimui švietimo srityje;</a:t>
            </a:r>
          </a:p>
          <a:p>
            <a:r>
              <a:rPr lang="lt-LT" sz="2400" dirty="0" smtClean="0"/>
              <a:t>programa siūlo įvairias veiklas ikimokyklinio ugdymo institucijoms, mokykloms, kolegijoms, universitetams, suaugusių švietimo institucijoms ir kt. organizacijoms, dalyvaujančioms švietimo ir mokymosi visą gyvenimą projektuose;</a:t>
            </a:r>
          </a:p>
          <a:p>
            <a:r>
              <a:rPr lang="lt-LT" sz="2400" dirty="0" smtClean="0"/>
              <a:t>Remiamos </a:t>
            </a:r>
            <a:r>
              <a:rPr lang="lt-LT" sz="2400" b="1" dirty="0" smtClean="0"/>
              <a:t>mobilumo veiklos </a:t>
            </a:r>
            <a:r>
              <a:rPr lang="lt-LT" sz="2400" dirty="0" smtClean="0"/>
              <a:t>(ne mažiau kaip dvi partnerių institucijos iš dviejų skirtingų programoje dalyvaujančių šalių) </a:t>
            </a:r>
            <a:r>
              <a:rPr lang="lt-LT" sz="2400" b="1" dirty="0" smtClean="0"/>
              <a:t>ir projektai </a:t>
            </a:r>
            <a:r>
              <a:rPr lang="lt-LT" sz="2400" dirty="0" smtClean="0"/>
              <a:t>(ne mažiau kaip trys partnerių </a:t>
            </a:r>
            <a:br>
              <a:rPr lang="lt-LT" sz="2400" dirty="0" smtClean="0"/>
            </a:br>
            <a:r>
              <a:rPr lang="lt-LT" sz="2400" dirty="0" smtClean="0"/>
              <a:t>institucijos iš trijų skirtingų šalių).</a:t>
            </a:r>
            <a:endParaRPr lang="lt-LT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529504"/>
            <a:ext cx="2312215" cy="13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 fontScale="90000"/>
          </a:bodyPr>
          <a:lstStyle/>
          <a:p>
            <a:pPr algn="l"/>
            <a:r>
              <a:rPr lang="lt-LT" sz="4000" b="1" dirty="0" smtClean="0">
                <a:solidFill>
                  <a:srgbClr val="04ADBF"/>
                </a:solidFill>
              </a:rPr>
              <a:t>Valstybinės </a:t>
            </a:r>
            <a:br>
              <a:rPr lang="lt-LT" sz="4000" b="1" dirty="0" smtClean="0">
                <a:solidFill>
                  <a:srgbClr val="04ADBF"/>
                </a:solidFill>
              </a:rPr>
            </a:br>
            <a:r>
              <a:rPr lang="lt-LT" sz="4000" b="1" dirty="0" smtClean="0">
                <a:solidFill>
                  <a:srgbClr val="04ADBF"/>
                </a:solidFill>
              </a:rPr>
              <a:t>stipendijos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9" y="2168295"/>
            <a:ext cx="7920879" cy="423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dirty="0" smtClean="0"/>
              <a:t>Valstybinės stipendijos ir išmokos skiriamos</a:t>
            </a:r>
          </a:p>
          <a:p>
            <a:pPr lvl="1"/>
            <a:r>
              <a:rPr lang="lt-LT" sz="2500" dirty="0" smtClean="0"/>
              <a:t>studijoms, </a:t>
            </a:r>
          </a:p>
          <a:p>
            <a:pPr lvl="1"/>
            <a:r>
              <a:rPr lang="lt-LT" sz="2500" dirty="0" smtClean="0"/>
              <a:t>mokslinėms stažuotėms </a:t>
            </a:r>
          </a:p>
          <a:p>
            <a:pPr lvl="1"/>
            <a:r>
              <a:rPr lang="lt-LT" sz="2500" dirty="0"/>
              <a:t>i</a:t>
            </a:r>
            <a:r>
              <a:rPr lang="lt-LT" sz="2500" dirty="0" smtClean="0"/>
              <a:t>r vasaros kursams pagal bendradarbiavimo sutartis švietimo, mokslo ir kultūros srityse ir užsienio valstybių siūlomas stipendijų programas.</a:t>
            </a:r>
            <a:endParaRPr lang="lt-LT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36017"/>
            <a:ext cx="2962562" cy="18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60115" cy="641609"/>
          </a:xfrm>
        </p:spPr>
        <p:txBody>
          <a:bodyPr>
            <a:normAutofit fontScale="90000"/>
          </a:bodyPr>
          <a:lstStyle/>
          <a:p>
            <a:pPr algn="l"/>
            <a:r>
              <a:rPr lang="lt-LT" b="1" dirty="0" smtClean="0">
                <a:solidFill>
                  <a:srgbClr val="04ADBF"/>
                </a:solidFill>
              </a:rPr>
              <a:t>Skaitykite fondo naujienas</a:t>
            </a:r>
            <a:endParaRPr lang="lt-LT" b="1" dirty="0">
              <a:solidFill>
                <a:srgbClr val="04ADBF"/>
              </a:solidFill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375631"/>
            <a:ext cx="8881719" cy="548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60115" cy="641609"/>
          </a:xfrm>
        </p:spPr>
        <p:txBody>
          <a:bodyPr>
            <a:normAutofit fontScale="90000"/>
          </a:bodyPr>
          <a:lstStyle/>
          <a:p>
            <a:pPr algn="l"/>
            <a:r>
              <a:rPr lang="lt-LT" b="1" dirty="0" smtClean="0">
                <a:solidFill>
                  <a:srgbClr val="04ADBF"/>
                </a:solidFill>
              </a:rPr>
              <a:t>Vykstantys projektai</a:t>
            </a:r>
            <a:endParaRPr lang="lt-LT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20072" y="1831744"/>
            <a:ext cx="3600400" cy="3486489"/>
          </a:xfrm>
        </p:spPr>
        <p:txBody>
          <a:bodyPr>
            <a:noAutofit/>
          </a:bodyPr>
          <a:lstStyle/>
          <a:p>
            <a:r>
              <a:rPr lang="lt-LT" sz="2800" dirty="0" smtClean="0"/>
              <a:t>Susipažinkite su šiuo metu vykstančiais projektais</a:t>
            </a:r>
          </a:p>
          <a:p>
            <a:endParaRPr lang="lt-LT" sz="2800" dirty="0" smtClean="0"/>
          </a:p>
          <a:p>
            <a:endParaRPr lang="lt-L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057" y="1772816"/>
            <a:ext cx="5256584" cy="47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669240"/>
            <a:ext cx="6264696" cy="963100"/>
          </a:xfrm>
        </p:spPr>
        <p:txBody>
          <a:bodyPr>
            <a:normAutofit/>
          </a:bodyPr>
          <a:lstStyle/>
          <a:p>
            <a:pPr algn="l"/>
            <a:r>
              <a:rPr lang="lt-LT" sz="4000" b="1" dirty="0">
                <a:solidFill>
                  <a:srgbClr val="04ADBF"/>
                </a:solidFill>
              </a:rPr>
              <a:t>Programa </a:t>
            </a:r>
            <a:r>
              <a:rPr lang="lt-LT" sz="4000" b="1" dirty="0" smtClean="0">
                <a:solidFill>
                  <a:srgbClr val="04ADBF"/>
                </a:solidFill>
              </a:rPr>
              <a:t>„</a:t>
            </a:r>
            <a:r>
              <a:rPr lang="lt-LT" sz="4000" b="1" dirty="0" err="1" smtClean="0">
                <a:solidFill>
                  <a:srgbClr val="04ADBF"/>
                </a:solidFill>
              </a:rPr>
              <a:t>eTwinning</a:t>
            </a:r>
            <a:r>
              <a:rPr lang="lt-LT" sz="4000" b="1" dirty="0" smtClean="0">
                <a:solidFill>
                  <a:srgbClr val="04ADBF"/>
                </a:solidFill>
              </a:rPr>
              <a:t>“</a:t>
            </a:r>
            <a:endParaRPr lang="en-US" sz="4000" b="1" dirty="0">
              <a:solidFill>
                <a:srgbClr val="04ADBF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Europos mokyklų bendruomenė</a:t>
            </a:r>
          </a:p>
          <a:p>
            <a:r>
              <a:rPr lang="lt-LT" dirty="0" smtClean="0"/>
              <a:t>Portalas </a:t>
            </a:r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yra nemokama </a:t>
            </a:r>
            <a:r>
              <a:rPr lang="lt-LT" dirty="0"/>
              <a:t>ir saugi platforma mokytojams, skirta bendrauti, vystyti bendradarbiavimo projektus ir dalintis idėjomis visoje </a:t>
            </a:r>
            <a:r>
              <a:rPr lang="lt-LT" dirty="0" smtClean="0"/>
              <a:t>Europoje;</a:t>
            </a:r>
          </a:p>
          <a:p>
            <a:r>
              <a:rPr lang="lt-LT" dirty="0" smtClean="0"/>
              <a:t>Profesinio tobulėjimo galimybės;</a:t>
            </a:r>
          </a:p>
          <a:p>
            <a:r>
              <a:rPr lang="lt-LT" dirty="0" smtClean="0"/>
              <a:t>Pagalba mokytojui.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59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519</Words>
  <Application>Microsoft Office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Candara</vt:lpstr>
      <vt:lpstr>Office Theme</vt:lpstr>
      <vt:lpstr>PowerPoint Presentation</vt:lpstr>
      <vt:lpstr>www.smpf.lt</vt:lpstr>
      <vt:lpstr>Administruojamos programos</vt:lpstr>
      <vt:lpstr>Erasmus+</vt:lpstr>
      <vt:lpstr>Nordplus</vt:lpstr>
      <vt:lpstr>Valstybinės  stipendijos</vt:lpstr>
      <vt:lpstr>Skaitykite fondo naujienas</vt:lpstr>
      <vt:lpstr>Vykstantys projektai</vt:lpstr>
      <vt:lpstr>Programa „eTwinning“</vt:lpstr>
      <vt:lpstr>Portalas www.etwinning.net</vt:lpstr>
      <vt:lpstr>Portalo įrankiai</vt:lpstr>
      <vt:lpstr>Ko reikia sėkmingai veiklai</vt:lpstr>
      <vt:lpstr>Integracija į ugdymo turinį</vt:lpstr>
      <vt:lpstr>Idėjos ir praktika</vt:lpstr>
      <vt:lpstr>Idėjų kraitelė</vt:lpstr>
      <vt:lpstr>PowerPoint Presentation</vt:lpstr>
      <vt:lpstr>PowerPoint Presentation</vt:lpstr>
      <vt:lpstr>PowerPoint Presentation</vt:lpstr>
      <vt:lpstr>PowerPoint Presentation</vt:lpstr>
      <vt:lpstr>Europos „eTwinning“  apdovanojimai 2016 (1)</vt:lpstr>
      <vt:lpstr>Europos „eTwinning“  apdovanojimai 2016 (2)</vt:lpstr>
      <vt:lpstr>Trys apdovanojimai</vt:lpstr>
      <vt:lpstr>Specialiosios kategorijos</vt:lpstr>
      <vt:lpstr>www.etwinning.lt </vt:lpstr>
      <vt:lpstr>Kodėl verta dalyvauti?</vt:lpstr>
      <vt:lpstr>Dalyvavimas programos „eTwinning“ projektuose - tai vertinga patirtis ir mokytojams, ir mokiniams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Mantas</cp:lastModifiedBy>
  <cp:revision>25</cp:revision>
  <dcterms:created xsi:type="dcterms:W3CDTF">2015-07-09T03:55:19Z</dcterms:created>
  <dcterms:modified xsi:type="dcterms:W3CDTF">2015-11-25T22:39:48Z</dcterms:modified>
</cp:coreProperties>
</file>